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2/26/2022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46475-9955-4D3B-AD37-EB643BAB83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Quality of Wine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B76219-DF0D-4242-9AB3-B5165A43C3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Anthony Lupo</a:t>
            </a:r>
          </a:p>
        </p:txBody>
      </p:sp>
    </p:spTree>
    <p:extLst>
      <p:ext uri="{BB962C8B-B14F-4D97-AF65-F5344CB8AC3E}">
        <p14:creationId xmlns:p14="http://schemas.microsoft.com/office/powerpoint/2010/main" val="2368343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9482B-FDB4-4468-AED4-95EEBD571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Set of </a:t>
            </a:r>
            <a:r>
              <a:rPr lang="en-US" dirty="0" err="1"/>
              <a:t>Vinho</a:t>
            </a:r>
            <a:r>
              <a:rPr lang="en-US" dirty="0"/>
              <a:t> Verde Wines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44DF9-A22F-42D5-91D8-565EBD77E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Mixture of Red and White samples</a:t>
            </a:r>
          </a:p>
          <a:p>
            <a:r>
              <a:rPr lang="en-US" dirty="0"/>
              <a:t>Original Quality output was sensory data</a:t>
            </a:r>
          </a:p>
          <a:p>
            <a:r>
              <a:rPr lang="en-US" dirty="0"/>
              <a:t>1600 Different Wines in Data Set</a:t>
            </a:r>
          </a:p>
          <a:p>
            <a:endParaRPr lang="en-US" dirty="0"/>
          </a:p>
          <a:p>
            <a:r>
              <a:rPr lang="en-US" b="0" i="0" dirty="0">
                <a:effectLst/>
                <a:latin typeface="Inter"/>
              </a:rPr>
              <a:t>Due to privacy and logistic issues, only physicochemical (inputs) and sensory (the output) variables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are available (e.g. there is no data about grape types, wine brand, wine selling price, etc.).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433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9BF2C-828C-481E-89F3-34DAF95B3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good Wine?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FC538-BB4C-4961-9FE0-55292D088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1" y="2336418"/>
            <a:ext cx="3790078" cy="3599317"/>
          </a:xfrm>
        </p:spPr>
        <p:txBody>
          <a:bodyPr/>
          <a:lstStyle/>
          <a:p>
            <a:r>
              <a:rPr lang="en-US" dirty="0"/>
              <a:t>Sommeliers can tell the quality of the wine from sensory inputs, but what if you are making wine and don’t have a sommelier?</a:t>
            </a:r>
          </a:p>
          <a:p>
            <a:r>
              <a:rPr lang="en-US" dirty="0"/>
              <a:t>Can we use the physicochemical properties formed to predict it?</a:t>
            </a:r>
          </a:p>
          <a:p>
            <a:r>
              <a:rPr lang="en-US" dirty="0"/>
              <a:t>-Features: </a:t>
            </a:r>
          </a:p>
        </p:txBody>
      </p:sp>
      <p:pic>
        <p:nvPicPr>
          <p:cNvPr id="10" name="Content Placeholder 9" descr="A group of bottles on a table&#10;&#10;Description automatically generated with medium confidence">
            <a:extLst>
              <a:ext uri="{FF2B5EF4-FFF2-40B4-BE49-F238E27FC236}">
                <a16:creationId xmlns:a16="http://schemas.microsoft.com/office/drawing/2014/main" id="{DDE6F823-C983-473D-AC59-0929DF6DA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75412" y="3162010"/>
            <a:ext cx="2482769" cy="1861824"/>
          </a:xfr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A813BC9-E94F-4C23-B243-A7344BC9E611}"/>
              </a:ext>
            </a:extLst>
          </p:cNvPr>
          <p:cNvSpPr txBox="1">
            <a:spLocks/>
          </p:cNvSpPr>
          <p:nvPr/>
        </p:nvSpPr>
        <p:spPr>
          <a:xfrm>
            <a:off x="7363194" y="2615051"/>
            <a:ext cx="3790078" cy="35993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-</a:t>
            </a:r>
            <a:r>
              <a:rPr lang="en-US" b="0" i="0" dirty="0">
                <a:effectLst/>
                <a:latin typeface="Inter"/>
              </a:rPr>
              <a:t>Input variables (based on physicochemical tests):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1 - fixed acidity (tartaric acid - g / dm^3)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2 - volatile acidity (acetic acid - g / dm^3)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3 - citric acid (g / dm^3)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4 - residual sugar (g / dm^3)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5 - chlorides (sodium chloride - g / dm^3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6 - free sulfur dioxide (mg / dm^3)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7 - total sulfur dioxide (mg / dm^3)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8 - density (g / cm^3)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9 - pH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10 - sulphates (potassium sulphate - g / dm3)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11 - alcohol (% by volume)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Output variable (based on sensory data):</a:t>
            </a:r>
            <a:br>
              <a:rPr lang="en-US" dirty="0"/>
            </a:br>
            <a:r>
              <a:rPr lang="en-US" b="0" i="0" dirty="0">
                <a:effectLst/>
                <a:latin typeface="Inter"/>
              </a:rPr>
              <a:t>12 - quality (score between 0 and 10)</a:t>
            </a:r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38955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E3BE8-3719-4D02-A543-9D46385AF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/>
              <a:t>What did we find?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1198B0-BD35-433B-A8A8-4BEBF5D70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0321" y="2336873"/>
            <a:ext cx="3656289" cy="35993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High Volatile Acidity is BAD!</a:t>
            </a:r>
          </a:p>
          <a:p>
            <a:r>
              <a:rPr lang="en-US" sz="1400" dirty="0"/>
              <a:t>Why?</a:t>
            </a:r>
          </a:p>
          <a:p>
            <a:r>
              <a:rPr lang="en-US" sz="1400" dirty="0"/>
              <a:t>Vinegar, “turned” taste</a:t>
            </a:r>
            <a:endParaRPr lang="en-US" sz="600" dirty="0"/>
          </a:p>
          <a:p>
            <a:endParaRPr lang="en-US" sz="1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E78BE5-F73C-4BD1-A07E-5E325BE339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5507537" y="640080"/>
            <a:ext cx="5806584" cy="557784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3522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31B6C-FFA4-4342-BE2D-5CB6D35D0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Features that Effect Quality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FCD90-B1EF-436E-BA4C-D04D6D1EB6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Sulphates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8A8C3-3AE0-4D92-A28E-30BE739E2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Chlorides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29E3549E-0585-429B-A01A-B974CB7082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7322" y="3028949"/>
            <a:ext cx="4989928" cy="3439273"/>
          </a:xfrm>
          <a:prstGeom prst="rect">
            <a:avLst/>
          </a:prstGeo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C65764D4-58DC-4E57-A7C4-A237E4241D9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807781" y="3030538"/>
            <a:ext cx="5057171" cy="343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19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C33E-59F2-4D32-8A83-E11D4EFAB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3C8E3-0427-4E86-83EA-6E103B01B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Prediction of Quality of Wine: Regression</a:t>
            </a:r>
          </a:p>
          <a:p>
            <a:r>
              <a:rPr lang="en-US" dirty="0"/>
              <a:t>Multiple Models:</a:t>
            </a:r>
          </a:p>
          <a:p>
            <a:pPr lvl="1"/>
            <a:r>
              <a:rPr lang="en-US" dirty="0" err="1"/>
              <a:t>RandomForest</a:t>
            </a:r>
            <a:r>
              <a:rPr lang="en-US" dirty="0"/>
              <a:t> Regressor, </a:t>
            </a:r>
            <a:r>
              <a:rPr lang="en-US" dirty="0" err="1"/>
              <a:t>KNeighbors</a:t>
            </a:r>
            <a:r>
              <a:rPr lang="en-US" dirty="0"/>
              <a:t>, </a:t>
            </a:r>
            <a:r>
              <a:rPr lang="en-US" dirty="0" err="1"/>
              <a:t>LGBoost</a:t>
            </a:r>
            <a:r>
              <a:rPr lang="en-US" dirty="0"/>
              <a:t>, </a:t>
            </a:r>
            <a:r>
              <a:rPr lang="en-US" dirty="0" err="1"/>
              <a:t>XGBoost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err="1"/>
              <a:t>LGBoost</a:t>
            </a:r>
            <a:r>
              <a:rPr lang="en-US" dirty="0"/>
              <a:t>, RF Performed the Best:</a:t>
            </a:r>
          </a:p>
          <a:p>
            <a:pPr lvl="1"/>
            <a:r>
              <a:rPr lang="en-US" dirty="0"/>
              <a:t>Accurate within ~.46 of a rating with no overfitting.</a:t>
            </a:r>
          </a:p>
          <a:p>
            <a:r>
              <a:rPr lang="en-US" dirty="0"/>
              <a:t>Light Gradient Boost Model is the model I chose.</a:t>
            </a:r>
          </a:p>
        </p:txBody>
      </p:sp>
    </p:spTree>
    <p:extLst>
      <p:ext uri="{BB962C8B-B14F-4D97-AF65-F5344CB8AC3E}">
        <p14:creationId xmlns:p14="http://schemas.microsoft.com/office/powerpoint/2010/main" val="1173452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05A9BAA-B344-45D2-838C-73856C4B1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390434AA-4632-440E-9AE7-411396A7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462FD1E-E713-4FD4-8746-671C94672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6" name="Picture 5" descr="Wood human figure">
            <a:extLst>
              <a:ext uri="{FF2B5EF4-FFF2-40B4-BE49-F238E27FC236}">
                <a16:creationId xmlns:a16="http://schemas.microsoft.com/office/drawing/2014/main" id="{8EC0185B-A752-49A6-8730-921F013F3B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469"/>
          <a:stretch/>
        </p:blipFill>
        <p:spPr>
          <a:xfrm>
            <a:off x="4636008" y="10"/>
            <a:ext cx="7552815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8A4CDE5-C7BC-41E1-8A4A-79E024CC0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5018565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D818A-570D-4ED0-A73B-EDED200FD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53228"/>
            <a:ext cx="3679028" cy="1080938"/>
          </a:xfrm>
        </p:spPr>
        <p:txBody>
          <a:bodyPr>
            <a:normAutofit/>
          </a:bodyPr>
          <a:lstStyle/>
          <a:p>
            <a:r>
              <a:rPr lang="en-US" sz="3200"/>
              <a:t>Why Boosting?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25C7952-5703-489E-8DBD-F2EFAC8E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5029200" cy="20273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0EB805-70E9-465C-9A58-48093B02D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3581635" cy="3599316"/>
          </a:xfrm>
        </p:spPr>
        <p:txBody>
          <a:bodyPr>
            <a:normAutofit/>
          </a:bodyPr>
          <a:lstStyle/>
          <a:p>
            <a:r>
              <a:rPr lang="en-US" sz="1600" dirty="0"/>
              <a:t>Light Boosting Grading is a fast higher performance model that increases efficiency of models such as the Decision tree.</a:t>
            </a:r>
          </a:p>
          <a:p>
            <a:r>
              <a:rPr lang="en-US" sz="1600" dirty="0"/>
              <a:t>Reduces Cost for Calculating gain</a:t>
            </a:r>
          </a:p>
          <a:p>
            <a:r>
              <a:rPr lang="en-US" sz="1600" dirty="0"/>
              <a:t>Prone to overfitting</a:t>
            </a:r>
          </a:p>
          <a:p>
            <a:pPr lvl="1"/>
            <a:r>
              <a:rPr lang="en-US" sz="1200" dirty="0"/>
              <a:t>Corrected with Hyper-parameters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74108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122CD-B685-4C8E-B007-C29067B0B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39404C-38F1-4109-8B01-F37070E40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90003" y="2336872"/>
            <a:ext cx="2166797" cy="3598863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108EC0-B66F-4B57-8845-FF63FD81B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5979096" cy="4193237"/>
          </a:xfrm>
        </p:spPr>
        <p:txBody>
          <a:bodyPr>
            <a:normAutofit/>
          </a:bodyPr>
          <a:lstStyle/>
          <a:p>
            <a:r>
              <a:rPr lang="en-US" sz="2800" dirty="0"/>
              <a:t>Use Blends of Grapes that:</a:t>
            </a:r>
          </a:p>
          <a:p>
            <a:pPr marL="285750" indent="-285750">
              <a:buFontTx/>
              <a:buChar char="-"/>
            </a:pPr>
            <a:endParaRPr lang="en-US" sz="2800" dirty="0"/>
          </a:p>
          <a:p>
            <a:pPr marL="285750" indent="-285750">
              <a:buFontTx/>
              <a:buChar char="-"/>
            </a:pPr>
            <a:r>
              <a:rPr lang="en-US" sz="2800" dirty="0"/>
              <a:t>Increase Sulphates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Decrease Chlorides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Decrease Volatile Acidity</a:t>
            </a:r>
          </a:p>
        </p:txBody>
      </p:sp>
    </p:spTree>
    <p:extLst>
      <p:ext uri="{BB962C8B-B14F-4D97-AF65-F5344CB8AC3E}">
        <p14:creationId xmlns:p14="http://schemas.microsoft.com/office/powerpoint/2010/main" val="131069758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1722</TotalTime>
  <Words>399</Words>
  <Application>Microsoft Office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Inter</vt:lpstr>
      <vt:lpstr>Trebuchet MS</vt:lpstr>
      <vt:lpstr>Berlin</vt:lpstr>
      <vt:lpstr>Quality of Wine</vt:lpstr>
      <vt:lpstr>Data Set of Vinho Verde Wines</vt:lpstr>
      <vt:lpstr>What is good Wine?</vt:lpstr>
      <vt:lpstr>What did we find?</vt:lpstr>
      <vt:lpstr>More Features that Effect Quality</vt:lpstr>
      <vt:lpstr>Machine Learning Models</vt:lpstr>
      <vt:lpstr>Why Boosting?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Quality of Wine</dc:title>
  <dc:creator>Anthony Lupo</dc:creator>
  <cp:lastModifiedBy>Anthony Lupo</cp:lastModifiedBy>
  <cp:revision>1</cp:revision>
  <dcterms:created xsi:type="dcterms:W3CDTF">2022-02-26T20:13:26Z</dcterms:created>
  <dcterms:modified xsi:type="dcterms:W3CDTF">2022-02-28T00:55:54Z</dcterms:modified>
</cp:coreProperties>
</file>

<file path=docProps/thumbnail.jpeg>
</file>